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2739-6E95-44D8-8A61-708A42898AB8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332A-506E-4A5A-A1FB-F28B663D6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E58B-9885-4AEE-A62A-4158D50CED07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FC07-6515-48FD-8144-DDB14A46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729F-6408-488A-B095-45EE7B471D8D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BA97-B4AF-4B62-B14C-C44A31EA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2C6D-BE79-4F15-A26A-CE021A08E01D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0EEC-9EF4-4014-8DEF-1C26D687A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0C61-5617-4122-A513-17EBC3FEF1CF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DDE8-7907-4F3F-9779-ADCF4A724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47AD-868E-45AE-9ADF-E13C426737BF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544B-598E-4456-BE5A-C21B8459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128E-1B41-4143-B379-6BDC9E2AE7D6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5C8F-7D9E-4F4D-9B1A-12366668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BCD7-9ED2-4286-BEF0-037C7DD2A04A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A74F-5F1B-4FF8-84AA-65F8007B6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BCBA-7393-4455-8CFF-F0F49A31ACC8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05C1-ACCD-4D51-BF00-FA8C2BC00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71CB-4CC4-404C-8B91-ED3B31F11FD0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972E-51CA-4E64-A539-4F970D739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A143-3F10-4F8B-AC44-A5AF5FFDAE7A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1FBC-E9BF-4F01-B37C-DAAB81E7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6F214D-631E-4118-A6C0-2BFBB3BB6C63}" type="datetimeFigureOut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65070-7B87-43F3-A31B-5EAE9B05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26" y="902335"/>
            <a:ext cx="6480049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Superannuation Gearing Bare Trusts</a:t>
            </a:r>
            <a:endParaRPr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624513" y="5080000"/>
            <a:ext cx="3311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/>
              <a:t>Paul Trainor</a:t>
            </a:r>
          </a:p>
          <a:p>
            <a:r>
              <a:rPr lang="en-AU"/>
              <a:t>Level 1, 224 Rokeby Road</a:t>
            </a:r>
          </a:p>
          <a:p>
            <a:r>
              <a:rPr lang="en-AU"/>
              <a:t>Subiaco WA 6008</a:t>
            </a:r>
          </a:p>
          <a:p>
            <a:r>
              <a:rPr lang="en-AU"/>
              <a:t>Tel: (08) 9380 4800</a:t>
            </a:r>
          </a:p>
          <a:p>
            <a:r>
              <a:rPr lang="en-AU"/>
              <a:t>www.trainorlegal.biz</a:t>
            </a:r>
            <a:endParaRPr lang="en-US"/>
          </a:p>
        </p:txBody>
      </p:sp>
      <p:pic>
        <p:nvPicPr>
          <p:cNvPr id="1026" name="Picture 2" descr="S:\Office Docs\Images\Trainor Legal Final Logos\JPG\Colour\High res\Version 3\TL_Ver3_Col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64" y="5013176"/>
            <a:ext cx="3594672" cy="154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23850" y="260350"/>
            <a:ext cx="8820150" cy="6308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Bare Trust: 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100" dirty="0" smtClean="0"/>
              <a:t>   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100" dirty="0" smtClean="0"/>
              <a:t>				 ATF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Bare Trust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Name: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100" dirty="0" smtClean="0"/>
              <a:t>				ATF</a:t>
            </a:r>
            <a:r>
              <a:rPr lang="en-US" sz="1800" dirty="0" smtClean="0"/>
              <a:t>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Super Trustee: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100" dirty="0" smtClean="0"/>
              <a:t>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100" dirty="0" smtClean="0"/>
              <a:t>				ATF</a:t>
            </a: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Super Fund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/>
              <a:t>Name:     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4075" y="908050"/>
            <a:ext cx="1943100" cy="935038"/>
          </a:xfrm>
          <a:prstGeom prst="rect">
            <a:avLst/>
          </a:prstGeom>
          <a:solidFill>
            <a:schemeClr val="tx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68538" y="1052513"/>
            <a:ext cx="16557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##  ACN  (##) 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Directors: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24075" y="2420938"/>
            <a:ext cx="1943100" cy="936625"/>
          </a:xfrm>
          <a:prstGeom prst="rect">
            <a:avLst/>
          </a:prstGeom>
          <a:solidFill>
            <a:schemeClr val="tx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124075" y="5516563"/>
            <a:ext cx="1943100" cy="863600"/>
          </a:xfrm>
          <a:prstGeom prst="rect">
            <a:avLst/>
          </a:prstGeom>
          <a:solidFill>
            <a:schemeClr val="tx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24075" y="3933825"/>
            <a:ext cx="1943100" cy="935038"/>
          </a:xfrm>
          <a:prstGeom prst="rect">
            <a:avLst/>
          </a:prstGeom>
          <a:solidFill>
            <a:schemeClr val="tx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10150" y="3956050"/>
            <a:ext cx="1700213" cy="1222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76813" y="942975"/>
            <a:ext cx="1687512" cy="172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5" name="TextBox 34"/>
          <p:cNvSpPr txBox="1">
            <a:spLocks noChangeArrowheads="1"/>
          </p:cNvSpPr>
          <p:nvPr/>
        </p:nvSpPr>
        <p:spPr bwMode="auto">
          <a:xfrm>
            <a:off x="2268538" y="5734050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## 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Superannuation Fund </a:t>
            </a:r>
          </a:p>
        </p:txBody>
      </p:sp>
      <p:sp>
        <p:nvSpPr>
          <p:cNvPr id="14346" name="TextBox 35"/>
          <p:cNvSpPr txBox="1">
            <a:spLocks noChangeArrowheads="1"/>
          </p:cNvSpPr>
          <p:nvPr/>
        </p:nvSpPr>
        <p:spPr bwMode="auto">
          <a:xfrm>
            <a:off x="2268538" y="4292600"/>
            <a:ext cx="1655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## Pty Ltd</a:t>
            </a:r>
          </a:p>
        </p:txBody>
      </p:sp>
      <p:sp>
        <p:nvSpPr>
          <p:cNvPr id="14347" name="TextBox 36"/>
          <p:cNvSpPr txBox="1">
            <a:spLocks noChangeArrowheads="1"/>
          </p:cNvSpPr>
          <p:nvPr/>
        </p:nvSpPr>
        <p:spPr bwMode="auto">
          <a:xfrm>
            <a:off x="2339975" y="278130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## Trust</a:t>
            </a:r>
          </a:p>
        </p:txBody>
      </p:sp>
      <p:sp>
        <p:nvSpPr>
          <p:cNvPr id="14348" name="TextBox 37"/>
          <p:cNvSpPr txBox="1">
            <a:spLocks noChangeArrowheads="1"/>
          </p:cNvSpPr>
          <p:nvPr/>
        </p:nvSpPr>
        <p:spPr bwMode="auto">
          <a:xfrm>
            <a:off x="5065713" y="4051300"/>
            <a:ext cx="1655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Borrower from Bank or related party </a:t>
            </a:r>
            <a:r>
              <a:rPr lang="en-US" sz="1200" dirty="0" smtClean="0">
                <a:solidFill>
                  <a:schemeClr val="bg1"/>
                </a:solidFill>
              </a:rPr>
              <a:t>lender</a:t>
            </a:r>
            <a:r>
              <a:rPr lang="en-US" sz="1200" dirty="0">
                <a:solidFill>
                  <a:schemeClr val="bg1"/>
                </a:solidFill>
              </a:rPr>
              <a:t>,  pays over the money at settlement to the Vendor.</a:t>
            </a:r>
          </a:p>
        </p:txBody>
      </p:sp>
      <p:sp>
        <p:nvSpPr>
          <p:cNvPr id="14349" name="TextBox 38"/>
          <p:cNvSpPr txBox="1">
            <a:spLocks noChangeArrowheads="1"/>
          </p:cNvSpPr>
          <p:nvPr/>
        </p:nvSpPr>
        <p:spPr bwMode="auto">
          <a:xfrm>
            <a:off x="5067300" y="1004888"/>
            <a:ext cx="16557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“</a:t>
            </a:r>
            <a:r>
              <a:rPr lang="en-US" sz="1200">
                <a:solidFill>
                  <a:schemeClr val="bg1"/>
                </a:solidFill>
              </a:rPr>
              <a:t>Purchaser” of property (must set out all 4 names on the Offer and Acceptance). Passively holds the property for the Super Fund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4092575" y="1425575"/>
            <a:ext cx="865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flipH="1">
            <a:off x="4067175" y="4489450"/>
            <a:ext cx="928688" cy="23813"/>
          </a:xfrm>
          <a:prstGeom prst="straightConnector1">
            <a:avLst/>
          </a:prstGeom>
          <a:noFill/>
          <a:ln w="9525" algn="ctr">
            <a:solidFill>
              <a:srgbClr val="219AC1"/>
            </a:solidFill>
            <a:round/>
            <a:headEnd/>
            <a:tailEnd type="arrow" w="med" len="med"/>
          </a:ln>
        </p:spPr>
      </p:cxnSp>
      <p:cxnSp>
        <p:nvCxnSpPr>
          <p:cNvPr id="71" name="Straight Connector 70"/>
          <p:cNvCxnSpPr>
            <a:cxnSpLocks noChangeShapeType="1"/>
            <a:stCxn id="4" idx="2"/>
            <a:endCxn id="29" idx="0"/>
          </p:cNvCxnSpPr>
          <p:nvPr/>
        </p:nvCxnSpPr>
        <p:spPr bwMode="auto">
          <a:xfrm>
            <a:off x="3095625" y="1871663"/>
            <a:ext cx="0" cy="520700"/>
          </a:xfrm>
          <a:prstGeom prst="line">
            <a:avLst/>
          </a:prstGeom>
          <a:noFill/>
          <a:ln w="9525" algn="ctr">
            <a:solidFill>
              <a:srgbClr val="219AC1"/>
            </a:solidFill>
            <a:round/>
            <a:headEnd/>
            <a:tailEnd/>
          </a:ln>
        </p:spPr>
      </p:cxnSp>
      <p:cxnSp>
        <p:nvCxnSpPr>
          <p:cNvPr id="73" name="Straight Connector 72"/>
          <p:cNvCxnSpPr>
            <a:cxnSpLocks noChangeShapeType="1"/>
            <a:stCxn id="29" idx="2"/>
            <a:endCxn id="31" idx="0"/>
          </p:cNvCxnSpPr>
          <p:nvPr/>
        </p:nvCxnSpPr>
        <p:spPr bwMode="auto">
          <a:xfrm>
            <a:off x="3095625" y="3386138"/>
            <a:ext cx="0" cy="519112"/>
          </a:xfrm>
          <a:prstGeom prst="line">
            <a:avLst/>
          </a:prstGeom>
          <a:noFill/>
          <a:ln w="9525" algn="ctr">
            <a:solidFill>
              <a:srgbClr val="219AC1"/>
            </a:solidFill>
            <a:round/>
            <a:headEnd/>
            <a:tailEnd/>
          </a:ln>
        </p:spPr>
      </p:cxnSp>
      <p:cxnSp>
        <p:nvCxnSpPr>
          <p:cNvPr id="75" name="Straight Connector 74"/>
          <p:cNvCxnSpPr>
            <a:cxnSpLocks noChangeShapeType="1"/>
            <a:stCxn id="31" idx="2"/>
            <a:endCxn id="30" idx="0"/>
          </p:cNvCxnSpPr>
          <p:nvPr/>
        </p:nvCxnSpPr>
        <p:spPr bwMode="auto">
          <a:xfrm>
            <a:off x="3095625" y="4897438"/>
            <a:ext cx="0" cy="590550"/>
          </a:xfrm>
          <a:prstGeom prst="line">
            <a:avLst/>
          </a:prstGeom>
          <a:noFill/>
          <a:ln w="9525" algn="ctr">
            <a:solidFill>
              <a:srgbClr val="219AC1"/>
            </a:solidFill>
            <a:round/>
            <a:headEnd/>
            <a:tailEnd/>
          </a:ln>
        </p:spPr>
      </p:cxnSp>
      <p:sp>
        <p:nvSpPr>
          <p:cNvPr id="14356" name="TextBox 92"/>
          <p:cNvSpPr txBox="1">
            <a:spLocks noChangeArrowheads="1"/>
          </p:cNvSpPr>
          <p:nvPr/>
        </p:nvSpPr>
        <p:spPr bwMode="auto">
          <a:xfrm>
            <a:off x="539750" y="188913"/>
            <a:ext cx="7561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Super Gearing Bare Trust Flow Diagram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81575" y="2922588"/>
            <a:ext cx="1727200" cy="574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35550" y="5516563"/>
            <a:ext cx="1692275" cy="5762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9" name="TextBox 25"/>
          <p:cNvSpPr txBox="1">
            <a:spLocks noChangeArrowheads="1"/>
          </p:cNvSpPr>
          <p:nvPr/>
        </p:nvSpPr>
        <p:spPr bwMode="auto">
          <a:xfrm>
            <a:off x="5065713" y="2955925"/>
            <a:ext cx="174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Named to prevent confusion </a:t>
            </a:r>
            <a:r>
              <a:rPr lang="en-US" sz="1200"/>
              <a:t> </a:t>
            </a:r>
          </a:p>
        </p:txBody>
      </p:sp>
      <p:sp>
        <p:nvSpPr>
          <p:cNvPr id="14360" name="TextBox 26"/>
          <p:cNvSpPr txBox="1">
            <a:spLocks noChangeArrowheads="1"/>
          </p:cNvSpPr>
          <p:nvPr/>
        </p:nvSpPr>
        <p:spPr bwMode="auto">
          <a:xfrm>
            <a:off x="5106988" y="5635625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Beneficial Owner</a:t>
            </a:r>
          </a:p>
        </p:txBody>
      </p:sp>
      <p:cxnSp>
        <p:nvCxnSpPr>
          <p:cNvPr id="14361" name="Straight Arrow Connector 33"/>
          <p:cNvCxnSpPr>
            <a:cxnSpLocks noChangeShapeType="1"/>
            <a:stCxn id="24" idx="1"/>
          </p:cNvCxnSpPr>
          <p:nvPr/>
        </p:nvCxnSpPr>
        <p:spPr bwMode="auto">
          <a:xfrm flipH="1">
            <a:off x="4084638" y="5805488"/>
            <a:ext cx="941387" cy="125412"/>
          </a:xfrm>
          <a:prstGeom prst="straightConnector1">
            <a:avLst/>
          </a:prstGeom>
          <a:noFill/>
          <a:ln w="9525" algn="ctr">
            <a:solidFill>
              <a:srgbClr val="219AC1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 flipV="1">
            <a:off x="4108450" y="2940050"/>
            <a:ext cx="838200" cy="203200"/>
          </a:xfrm>
          <a:prstGeom prst="straightConnector1">
            <a:avLst/>
          </a:prstGeom>
          <a:noFill/>
          <a:ln w="9525" algn="ctr">
            <a:solidFill>
              <a:srgbClr val="219AC1"/>
            </a:solidFill>
            <a:round/>
            <a:headEnd/>
            <a:tailEnd type="arrow" w="med" len="med"/>
          </a:ln>
        </p:spPr>
      </p:cxnSp>
      <p:pic>
        <p:nvPicPr>
          <p:cNvPr id="28" name="Picture 2" descr="S:\Office Docs\Images\Trainor Legal Final Logos\JPG\Colour\High res\Version 3\TL_Ver3_Col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77272"/>
            <a:ext cx="183932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9366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    Notes: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7467600" cy="5329237"/>
          </a:xfrm>
        </p:spPr>
        <p:txBody>
          <a:bodyPr/>
          <a:lstStyle/>
          <a:p>
            <a:pPr marL="550863" indent="-514350" eaLnBrk="1" hangingPunct="1">
              <a:buFont typeface="Franklin Gothic Book" pitchFamily="34" charset="0"/>
              <a:buAutoNum type="arabicPeriod"/>
            </a:pPr>
            <a:r>
              <a:rPr lang="en-US" sz="2200" dirty="0" smtClean="0"/>
              <a:t>Super Fund Trustee agrees to enter into the Limited Recourse borrowing transaction and to using SGBT to hold the Property on Trust for the Super Fund.</a:t>
            </a:r>
          </a:p>
          <a:p>
            <a:pPr marL="550863" indent="-514350" eaLnBrk="1" hangingPunct="1">
              <a:buFont typeface="Franklin Gothic Book" pitchFamily="34" charset="0"/>
              <a:buAutoNum type="arabicPeriod"/>
            </a:pPr>
            <a:r>
              <a:rPr lang="en-US" sz="2200" dirty="0" smtClean="0"/>
              <a:t>Super Fund accounts for the Property asset as being beneficially owned by the Super Fund.</a:t>
            </a:r>
          </a:p>
          <a:p>
            <a:pPr marL="550863" indent="-514350" eaLnBrk="1" hangingPunct="1">
              <a:buFont typeface="Franklin Gothic Book" pitchFamily="34" charset="0"/>
              <a:buAutoNum type="arabicPeriod"/>
            </a:pPr>
            <a:r>
              <a:rPr lang="en-US" sz="2200" dirty="0" smtClean="0"/>
              <a:t>Super Fund makes one or more payments pursuant to the Loan Agreement and then directs the SGBT to transfer the Property into the Super Fund.</a:t>
            </a:r>
          </a:p>
          <a:p>
            <a:pPr marL="550863" indent="-514350" eaLnBrk="1" hangingPunct="1">
              <a:buFont typeface="Franklin Gothic Book" pitchFamily="34" charset="0"/>
              <a:buAutoNum type="arabicPeriod"/>
            </a:pPr>
            <a:r>
              <a:rPr lang="en-US" sz="2200" dirty="0" smtClean="0"/>
              <a:t>One property per bare trust.</a:t>
            </a:r>
          </a:p>
          <a:p>
            <a:pPr marL="550863" indent="-514350" eaLnBrk="1" hangingPunct="1">
              <a:buFont typeface="Franklin Gothic Book" pitchFamily="34" charset="0"/>
              <a:buAutoNum type="arabicPeriod"/>
            </a:pPr>
            <a:r>
              <a:rPr lang="en-US" sz="2200" dirty="0" smtClean="0"/>
              <a:t>Trustee company cannot perform any other function </a:t>
            </a:r>
            <a:r>
              <a:rPr lang="en-US" sz="2200" dirty="0" err="1" smtClean="0"/>
              <a:t>eg</a:t>
            </a:r>
            <a:r>
              <a:rPr lang="en-US" sz="2200" dirty="0" smtClean="0"/>
              <a:t> not trustee of any other trust (unless that trust is a bare trust holding another Property for the same Super Fund).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6" name="Picture 2" descr="S:\Office Docs\Images\Trainor Legal Final Logos\JPG\Colour\High res\Version 3\TL_Ver3_Col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805264"/>
            <a:ext cx="200653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educate your clients in advance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create the structure in advance (if possible)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early dialogue with the bank is critical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don’t assume related party loan is easier/cheaper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offer and acceptance wording is critical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subject to finance minimum 42 days (if possible)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bumpy landing/some degree of client frustration inevitable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SMSF gearing window may not be open forever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</p:txBody>
      </p:sp>
      <p:pic>
        <p:nvPicPr>
          <p:cNvPr id="5" name="Picture 2" descr="S:\Office Docs\Images\Trainor Legal Final Logos\JPG\Colour\High res\Version 3\TL_Ver3_Col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805264"/>
            <a:ext cx="200653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303</TotalTime>
  <Words>265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Technic</vt:lpstr>
      <vt:lpstr>Superannuation Gearing Bare Trusts</vt:lpstr>
      <vt:lpstr>Slide 2</vt:lpstr>
      <vt:lpstr>    Notes:</vt:lpstr>
      <vt:lpstr>Takeaways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Superannuation Gearing Bare Traits</dc:title>
  <dc:creator>Valued Acer Customer</dc:creator>
  <cp:lastModifiedBy>ebray</cp:lastModifiedBy>
  <cp:revision>35</cp:revision>
  <dcterms:created xsi:type="dcterms:W3CDTF">2011-05-30T00:47:41Z</dcterms:created>
  <dcterms:modified xsi:type="dcterms:W3CDTF">2011-06-07T04:35:31Z</dcterms:modified>
</cp:coreProperties>
</file>